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920038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47" d="100"/>
          <a:sy n="47" d="100"/>
        </p:scale>
        <p:origin x="2044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jfif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003" y="1767462"/>
            <a:ext cx="6732032" cy="3759917"/>
          </a:xfrm>
        </p:spPr>
        <p:txBody>
          <a:bodyPr anchor="b"/>
          <a:lstStyle>
            <a:lvl1pPr algn="ctr">
              <a:defRPr sz="519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005" y="5672376"/>
            <a:ext cx="5940029" cy="2607442"/>
          </a:xfrm>
        </p:spPr>
        <p:txBody>
          <a:bodyPr/>
          <a:lstStyle>
            <a:lvl1pPr marL="0" indent="0" algn="ctr">
              <a:buNone/>
              <a:defRPr sz="2079"/>
            </a:lvl1pPr>
            <a:lvl2pPr marL="395981" indent="0" algn="ctr">
              <a:buNone/>
              <a:defRPr sz="1732"/>
            </a:lvl2pPr>
            <a:lvl3pPr marL="791962" indent="0" algn="ctr">
              <a:buNone/>
              <a:defRPr sz="1559"/>
            </a:lvl3pPr>
            <a:lvl4pPr marL="1187943" indent="0" algn="ctr">
              <a:buNone/>
              <a:defRPr sz="1386"/>
            </a:lvl4pPr>
            <a:lvl5pPr marL="1583924" indent="0" algn="ctr">
              <a:buNone/>
              <a:defRPr sz="1386"/>
            </a:lvl5pPr>
            <a:lvl6pPr marL="1979905" indent="0" algn="ctr">
              <a:buNone/>
              <a:defRPr sz="1386"/>
            </a:lvl6pPr>
            <a:lvl7pPr marL="2375886" indent="0" algn="ctr">
              <a:buNone/>
              <a:defRPr sz="1386"/>
            </a:lvl7pPr>
            <a:lvl8pPr marL="2771866" indent="0" algn="ctr">
              <a:buNone/>
              <a:defRPr sz="1386"/>
            </a:lvl8pPr>
            <a:lvl9pPr marL="3167847" indent="0" algn="ctr">
              <a:buNone/>
              <a:defRPr sz="1386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96424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16930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67778" y="574987"/>
            <a:ext cx="1707758" cy="91523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4503" y="574987"/>
            <a:ext cx="5024274" cy="91523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3364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446700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78" y="2692444"/>
            <a:ext cx="6831033" cy="4492401"/>
          </a:xfrm>
        </p:spPr>
        <p:txBody>
          <a:bodyPr anchor="b"/>
          <a:lstStyle>
            <a:lvl1pPr>
              <a:defRPr sz="519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78" y="7227345"/>
            <a:ext cx="6831033" cy="2362447"/>
          </a:xfrm>
        </p:spPr>
        <p:txBody>
          <a:bodyPr/>
          <a:lstStyle>
            <a:lvl1pPr marL="0" indent="0">
              <a:buNone/>
              <a:defRPr sz="2079">
                <a:solidFill>
                  <a:schemeClr val="tx1"/>
                </a:solidFill>
              </a:defRPr>
            </a:lvl1pPr>
            <a:lvl2pPr marL="395981" indent="0">
              <a:buNone/>
              <a:defRPr sz="1732">
                <a:solidFill>
                  <a:schemeClr val="tx1">
                    <a:tint val="75000"/>
                  </a:schemeClr>
                </a:solidFill>
              </a:defRPr>
            </a:lvl2pPr>
            <a:lvl3pPr marL="791962" indent="0">
              <a:buNone/>
              <a:defRPr sz="1559">
                <a:solidFill>
                  <a:schemeClr val="tx1">
                    <a:tint val="75000"/>
                  </a:schemeClr>
                </a:solidFill>
              </a:defRPr>
            </a:lvl3pPr>
            <a:lvl4pPr marL="1187943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4pPr>
            <a:lvl5pPr marL="1583924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5pPr>
            <a:lvl6pPr marL="1979905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6pPr>
            <a:lvl7pPr marL="2375886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7pPr>
            <a:lvl8pPr marL="2771866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8pPr>
            <a:lvl9pPr marL="3167847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73684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4503" y="2874937"/>
            <a:ext cx="3366016" cy="68523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9519" y="2874937"/>
            <a:ext cx="3366016" cy="68523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66660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574990"/>
            <a:ext cx="6831033" cy="208745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535" y="2647443"/>
            <a:ext cx="3350547" cy="1297471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5981" indent="0">
              <a:buNone/>
              <a:defRPr sz="1732" b="1"/>
            </a:lvl2pPr>
            <a:lvl3pPr marL="791962" indent="0">
              <a:buNone/>
              <a:defRPr sz="1559" b="1"/>
            </a:lvl3pPr>
            <a:lvl4pPr marL="1187943" indent="0">
              <a:buNone/>
              <a:defRPr sz="1386" b="1"/>
            </a:lvl4pPr>
            <a:lvl5pPr marL="1583924" indent="0">
              <a:buNone/>
              <a:defRPr sz="1386" b="1"/>
            </a:lvl5pPr>
            <a:lvl6pPr marL="1979905" indent="0">
              <a:buNone/>
              <a:defRPr sz="1386" b="1"/>
            </a:lvl6pPr>
            <a:lvl7pPr marL="2375886" indent="0">
              <a:buNone/>
              <a:defRPr sz="1386" b="1"/>
            </a:lvl7pPr>
            <a:lvl8pPr marL="2771866" indent="0">
              <a:buNone/>
              <a:defRPr sz="1386" b="1"/>
            </a:lvl8pPr>
            <a:lvl9pPr marL="3167847" indent="0">
              <a:buNone/>
              <a:defRPr sz="138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5535" y="3944914"/>
            <a:ext cx="3350547" cy="58023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09520" y="2647443"/>
            <a:ext cx="3367048" cy="1297471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5981" indent="0">
              <a:buNone/>
              <a:defRPr sz="1732" b="1"/>
            </a:lvl2pPr>
            <a:lvl3pPr marL="791962" indent="0">
              <a:buNone/>
              <a:defRPr sz="1559" b="1"/>
            </a:lvl3pPr>
            <a:lvl4pPr marL="1187943" indent="0">
              <a:buNone/>
              <a:defRPr sz="1386" b="1"/>
            </a:lvl4pPr>
            <a:lvl5pPr marL="1583924" indent="0">
              <a:buNone/>
              <a:defRPr sz="1386" b="1"/>
            </a:lvl5pPr>
            <a:lvl6pPr marL="1979905" indent="0">
              <a:buNone/>
              <a:defRPr sz="1386" b="1"/>
            </a:lvl6pPr>
            <a:lvl7pPr marL="2375886" indent="0">
              <a:buNone/>
              <a:defRPr sz="1386" b="1"/>
            </a:lvl7pPr>
            <a:lvl8pPr marL="2771866" indent="0">
              <a:buNone/>
              <a:defRPr sz="1386" b="1"/>
            </a:lvl8pPr>
            <a:lvl9pPr marL="3167847" indent="0">
              <a:buNone/>
              <a:defRPr sz="138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09520" y="3944914"/>
            <a:ext cx="3367048" cy="58023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69587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7302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421440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719984"/>
            <a:ext cx="2554418" cy="2519945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7048" y="1554968"/>
            <a:ext cx="4009519" cy="7674832"/>
          </a:xfrm>
        </p:spPr>
        <p:txBody>
          <a:bodyPr/>
          <a:lstStyle>
            <a:lvl1pPr>
              <a:defRPr sz="2772"/>
            </a:lvl1pPr>
            <a:lvl2pPr>
              <a:defRPr sz="2425"/>
            </a:lvl2pPr>
            <a:lvl3pPr>
              <a:defRPr sz="2079"/>
            </a:lvl3pPr>
            <a:lvl4pPr>
              <a:defRPr sz="1732"/>
            </a:lvl4pPr>
            <a:lvl5pPr>
              <a:defRPr sz="1732"/>
            </a:lvl5pPr>
            <a:lvl6pPr>
              <a:defRPr sz="1732"/>
            </a:lvl6pPr>
            <a:lvl7pPr>
              <a:defRPr sz="1732"/>
            </a:lvl7pPr>
            <a:lvl8pPr>
              <a:defRPr sz="1732"/>
            </a:lvl8pPr>
            <a:lvl9pPr>
              <a:defRPr sz="173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4" y="3239929"/>
            <a:ext cx="2554418" cy="6002369"/>
          </a:xfrm>
        </p:spPr>
        <p:txBody>
          <a:bodyPr/>
          <a:lstStyle>
            <a:lvl1pPr marL="0" indent="0">
              <a:buNone/>
              <a:defRPr sz="1386"/>
            </a:lvl1pPr>
            <a:lvl2pPr marL="395981" indent="0">
              <a:buNone/>
              <a:defRPr sz="1213"/>
            </a:lvl2pPr>
            <a:lvl3pPr marL="791962" indent="0">
              <a:buNone/>
              <a:defRPr sz="1039"/>
            </a:lvl3pPr>
            <a:lvl4pPr marL="1187943" indent="0">
              <a:buNone/>
              <a:defRPr sz="866"/>
            </a:lvl4pPr>
            <a:lvl5pPr marL="1583924" indent="0">
              <a:buNone/>
              <a:defRPr sz="866"/>
            </a:lvl5pPr>
            <a:lvl6pPr marL="1979905" indent="0">
              <a:buNone/>
              <a:defRPr sz="866"/>
            </a:lvl6pPr>
            <a:lvl7pPr marL="2375886" indent="0">
              <a:buNone/>
              <a:defRPr sz="866"/>
            </a:lvl7pPr>
            <a:lvl8pPr marL="2771866" indent="0">
              <a:buNone/>
              <a:defRPr sz="866"/>
            </a:lvl8pPr>
            <a:lvl9pPr marL="3167847" indent="0">
              <a:buNone/>
              <a:defRPr sz="866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91375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719984"/>
            <a:ext cx="2554418" cy="2519945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67048" y="1554968"/>
            <a:ext cx="4009519" cy="7674832"/>
          </a:xfrm>
        </p:spPr>
        <p:txBody>
          <a:bodyPr anchor="t"/>
          <a:lstStyle>
            <a:lvl1pPr marL="0" indent="0">
              <a:buNone/>
              <a:defRPr sz="2772"/>
            </a:lvl1pPr>
            <a:lvl2pPr marL="395981" indent="0">
              <a:buNone/>
              <a:defRPr sz="2425"/>
            </a:lvl2pPr>
            <a:lvl3pPr marL="791962" indent="0">
              <a:buNone/>
              <a:defRPr sz="2079"/>
            </a:lvl3pPr>
            <a:lvl4pPr marL="1187943" indent="0">
              <a:buNone/>
              <a:defRPr sz="1732"/>
            </a:lvl4pPr>
            <a:lvl5pPr marL="1583924" indent="0">
              <a:buNone/>
              <a:defRPr sz="1732"/>
            </a:lvl5pPr>
            <a:lvl6pPr marL="1979905" indent="0">
              <a:buNone/>
              <a:defRPr sz="1732"/>
            </a:lvl6pPr>
            <a:lvl7pPr marL="2375886" indent="0">
              <a:buNone/>
              <a:defRPr sz="1732"/>
            </a:lvl7pPr>
            <a:lvl8pPr marL="2771866" indent="0">
              <a:buNone/>
              <a:defRPr sz="1732"/>
            </a:lvl8pPr>
            <a:lvl9pPr marL="3167847" indent="0">
              <a:buNone/>
              <a:defRPr sz="1732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4" y="3239929"/>
            <a:ext cx="2554418" cy="6002369"/>
          </a:xfrm>
        </p:spPr>
        <p:txBody>
          <a:bodyPr/>
          <a:lstStyle>
            <a:lvl1pPr marL="0" indent="0">
              <a:buNone/>
              <a:defRPr sz="1386"/>
            </a:lvl1pPr>
            <a:lvl2pPr marL="395981" indent="0">
              <a:buNone/>
              <a:defRPr sz="1213"/>
            </a:lvl2pPr>
            <a:lvl3pPr marL="791962" indent="0">
              <a:buNone/>
              <a:defRPr sz="1039"/>
            </a:lvl3pPr>
            <a:lvl4pPr marL="1187943" indent="0">
              <a:buNone/>
              <a:defRPr sz="866"/>
            </a:lvl4pPr>
            <a:lvl5pPr marL="1583924" indent="0">
              <a:buNone/>
              <a:defRPr sz="866"/>
            </a:lvl5pPr>
            <a:lvl6pPr marL="1979905" indent="0">
              <a:buNone/>
              <a:defRPr sz="866"/>
            </a:lvl6pPr>
            <a:lvl7pPr marL="2375886" indent="0">
              <a:buNone/>
              <a:defRPr sz="866"/>
            </a:lvl7pPr>
            <a:lvl8pPr marL="2771866" indent="0">
              <a:buNone/>
              <a:defRPr sz="866"/>
            </a:lvl8pPr>
            <a:lvl9pPr marL="3167847" indent="0">
              <a:buNone/>
              <a:defRPr sz="866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0936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7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4503" y="574990"/>
            <a:ext cx="6831033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4503" y="2874937"/>
            <a:ext cx="6831033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4502" y="10009783"/>
            <a:ext cx="178200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7F923-FE73-44E7-9823-8AE0AC102241}" type="datetimeFigureOut">
              <a:rPr lang="fr-CA" smtClean="0"/>
              <a:t>2023-05-12</a:t>
            </a:fld>
            <a:endParaRPr lang="fr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23513" y="10009783"/>
            <a:ext cx="2673013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3527" y="10009783"/>
            <a:ext cx="178200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9ED73-902C-477F-9890-24A47FFBD6A2}" type="slidenum">
              <a:rPr lang="fr-CA" smtClean="0"/>
              <a:t>‹N°›</a:t>
            </a:fld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4131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91962" rtl="0" eaLnBrk="1" latinLnBrk="0" hangingPunct="1">
        <a:lnSpc>
          <a:spcPct val="90000"/>
        </a:lnSpc>
        <a:spcBef>
          <a:spcPct val="0"/>
        </a:spcBef>
        <a:buNone/>
        <a:defRPr sz="381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990" indent="-197990" algn="l" defTabSz="791962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2425" kern="1200">
          <a:solidFill>
            <a:schemeClr val="tx1"/>
          </a:solidFill>
          <a:latin typeface="+mn-lt"/>
          <a:ea typeface="+mn-ea"/>
          <a:cs typeface="+mn-cs"/>
        </a:defRPr>
      </a:lvl1pPr>
      <a:lvl2pPr marL="593971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989952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2" kern="1200">
          <a:solidFill>
            <a:schemeClr val="tx1"/>
          </a:solidFill>
          <a:latin typeface="+mn-lt"/>
          <a:ea typeface="+mn-ea"/>
          <a:cs typeface="+mn-cs"/>
        </a:defRPr>
      </a:lvl3pPr>
      <a:lvl4pPr marL="1385933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781914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2177895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573876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969857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365838" indent="-197990" algn="l" defTabSz="791962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1pPr>
      <a:lvl2pPr marL="395981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2pPr>
      <a:lvl3pPr marL="791962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3pPr>
      <a:lvl4pPr marL="1187943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583924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1979905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375886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771866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167847" algn="l" defTabSz="791962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jfif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1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2.jpg"/><Relationship Id="rId5" Type="http://schemas.openxmlformats.org/officeDocument/2006/relationships/image" Target="../media/image5.jpg"/><Relationship Id="rId10" Type="http://schemas.openxmlformats.org/officeDocument/2006/relationships/image" Target="../media/image10.jfif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age 59">
            <a:extLst>
              <a:ext uri="{FF2B5EF4-FFF2-40B4-BE49-F238E27FC236}">
                <a16:creationId xmlns:a16="http://schemas.microsoft.com/office/drawing/2014/main" id="{1A156C64-9CCC-427D-A8C5-D1E22FB65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816" y="5275380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393B5AE6-DA39-4FCD-9398-F001193EF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" t="29308" r="58804" b="40115"/>
          <a:stretch/>
        </p:blipFill>
        <p:spPr>
          <a:xfrm>
            <a:off x="4273860" y="6649504"/>
            <a:ext cx="1080000" cy="1080315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35D2B7B7-02A4-4286-BE7A-3F83929215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422" r="-574" b="3571"/>
          <a:stretch/>
        </p:blipFill>
        <p:spPr>
          <a:xfrm>
            <a:off x="4379381" y="4385459"/>
            <a:ext cx="1080000" cy="1079999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5020A105-79A9-4618-9B4C-F925749B5B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161" y="5275380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2F74F4A4-4233-466E-8DC5-D94003EDA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44" y="6649661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A4BB1FBA-A4BE-40A2-9F53-0E943F9927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523" y="9338801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4" name="Image 53">
            <a:extLst>
              <a:ext uri="{FF2B5EF4-FFF2-40B4-BE49-F238E27FC236}">
                <a16:creationId xmlns:a16="http://schemas.microsoft.com/office/drawing/2014/main" id="{8FBEB9FF-A438-4A0B-A736-E1B14BABA6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28" y="4385458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9A8C4297-2740-4DB8-947C-88783E445C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523" y="2856853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53DA435-E4EE-4B9E-B0F8-625FCCD19E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912" y="9338801"/>
            <a:ext cx="1080000" cy="1080000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F672F-6D27-4590-9C6D-36913EA429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19" y="125084"/>
            <a:ext cx="5976000" cy="2316713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5AA3259-3B58-4930-BB7B-717DF3D1691B}"/>
              </a:ext>
            </a:extLst>
          </p:cNvPr>
          <p:cNvSpPr txBox="1"/>
          <p:nvPr/>
        </p:nvSpPr>
        <p:spPr>
          <a:xfrm>
            <a:off x="3027866" y="186473"/>
            <a:ext cx="787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000" b="1" dirty="0">
                <a:solidFill>
                  <a:schemeClr val="bg1"/>
                </a:solidFill>
                <a:latin typeface="Trebuchet MS" panose="020B0603020202020204" pitchFamily="34" charset="0"/>
              </a:rPr>
              <a:t>2023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0AA42E2-F7D1-4354-A861-4EFBEF0CE940}"/>
              </a:ext>
            </a:extLst>
          </p:cNvPr>
          <p:cNvSpPr txBox="1"/>
          <p:nvPr/>
        </p:nvSpPr>
        <p:spPr>
          <a:xfrm>
            <a:off x="415071" y="3027521"/>
            <a:ext cx="2185342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President</a:t>
            </a:r>
            <a:endParaRPr lang="fr-CA" sz="1400" b="1" i="0" u="none" strike="noStrike" dirty="0">
              <a:ln w="3175">
                <a:noFill/>
              </a:ln>
              <a:effectLst/>
              <a:latin typeface="Calibri (Corps)"/>
            </a:endParaRPr>
          </a:p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Aracely Maribel Diaz Garza</a:t>
            </a:r>
            <a:endParaRPr lang="fr-CA" sz="1400" b="1" i="0" u="none" strike="noStrike" dirty="0">
              <a:ln w="3175">
                <a:noFill/>
              </a:ln>
              <a:effectLst/>
              <a:latin typeface="Calibri (Corps)"/>
            </a:endParaRPr>
          </a:p>
          <a:p>
            <a:pPr algn="r"/>
            <a:r>
              <a:rPr lang="fr-CA" sz="1400" b="1" dirty="0">
                <a:ln w="3175">
                  <a:noFill/>
                </a:ln>
                <a:latin typeface="Calibri (Corps)"/>
              </a:rPr>
              <a:t>PhD candidate, UQTR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DF36AEB-CF86-4E03-8143-B33438D71344}"/>
              </a:ext>
            </a:extLst>
          </p:cNvPr>
          <p:cNvSpPr txBox="1"/>
          <p:nvPr/>
        </p:nvSpPr>
        <p:spPr>
          <a:xfrm>
            <a:off x="5287888" y="3027521"/>
            <a:ext cx="1776064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Vice-President</a:t>
            </a:r>
            <a:endParaRPr lang="fr-CA" sz="1400" b="1" i="0" u="none" strike="noStrike" dirty="0">
              <a:ln w="3175">
                <a:noFill/>
              </a:ln>
              <a:effectLst/>
              <a:latin typeface="Calibri (Corps)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Snehi Gazal</a:t>
            </a:r>
          </a:p>
          <a:p>
            <a:r>
              <a:rPr lang="fr-CA" sz="1400" b="1" dirty="0">
                <a:ln w="3175">
                  <a:noFill/>
                </a:ln>
                <a:latin typeface="Calibri (Corps)"/>
              </a:rPr>
              <a:t>PhD candidate, UQTR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104250C-55F9-4BAA-BF87-B6FE8EDAD283}"/>
              </a:ext>
            </a:extLst>
          </p:cNvPr>
          <p:cNvSpPr txBox="1"/>
          <p:nvPr/>
        </p:nvSpPr>
        <p:spPr>
          <a:xfrm>
            <a:off x="2102130" y="4556126"/>
            <a:ext cx="1776064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 (Corps)"/>
              </a:rPr>
              <a:t>VP Communications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Arghavan Arjmandi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PhD candidate, UQTR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90BE15F-D2A8-4124-A5A4-C8E914A5CA42}"/>
              </a:ext>
            </a:extLst>
          </p:cNvPr>
          <p:cNvSpPr txBox="1"/>
          <p:nvPr/>
        </p:nvSpPr>
        <p:spPr>
          <a:xfrm>
            <a:off x="210430" y="5446048"/>
            <a:ext cx="1953997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VP Communications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Valeria Parra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Master’s student, UQTR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A486CF3-51B1-4FD2-BA1F-06C504202A4B}"/>
              </a:ext>
            </a:extLst>
          </p:cNvPr>
          <p:cNvSpPr txBox="1"/>
          <p:nvPr/>
        </p:nvSpPr>
        <p:spPr>
          <a:xfrm>
            <a:off x="5832785" y="4556126"/>
            <a:ext cx="1776064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 (Corps)"/>
              </a:rPr>
              <a:t>VP Networking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Ayoub Bouhadada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PhD candidate, UQTR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7013876-4DAD-4651-B780-9DB13ABEF27E}"/>
              </a:ext>
            </a:extLst>
          </p:cNvPr>
          <p:cNvSpPr txBox="1"/>
          <p:nvPr/>
        </p:nvSpPr>
        <p:spPr>
          <a:xfrm>
            <a:off x="4101868" y="5446048"/>
            <a:ext cx="1615379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 (Corps)"/>
              </a:rPr>
              <a:t>VP Networking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Rohith Grandhi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PhD student, UQTR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F2CC059C-F1F2-4C69-9D85-2FAF13510B8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r="44678" b="30233"/>
          <a:stretch/>
        </p:blipFill>
        <p:spPr>
          <a:xfrm>
            <a:off x="2354464" y="7576640"/>
            <a:ext cx="1080000" cy="1080001"/>
          </a:xfrm>
          <a:prstGeom prst="ellipse">
            <a:avLst/>
          </a:prstGeom>
          <a:ln w="952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5" name="ZoneTexte 34">
            <a:extLst>
              <a:ext uri="{FF2B5EF4-FFF2-40B4-BE49-F238E27FC236}">
                <a16:creationId xmlns:a16="http://schemas.microsoft.com/office/drawing/2014/main" id="{674A7A89-50CD-4760-9D10-430D98C24264}"/>
              </a:ext>
            </a:extLst>
          </p:cNvPr>
          <p:cNvSpPr txBox="1"/>
          <p:nvPr/>
        </p:nvSpPr>
        <p:spPr>
          <a:xfrm>
            <a:off x="2025507" y="6820329"/>
            <a:ext cx="1737913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 (Corps)"/>
              </a:rPr>
              <a:t>Treasurer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Charlotte Blasi</a:t>
            </a:r>
            <a:endParaRPr lang="fr-CA" sz="1400" b="1" i="0" u="none" strike="noStrike" dirty="0">
              <a:ln w="3175">
                <a:noFill/>
              </a:ln>
              <a:effectLst/>
              <a:latin typeface="Calibri (Corps)"/>
            </a:endParaRP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PhD candidate, UdeS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1634E2B2-5744-4F3E-B9CA-B9056096D7B6}"/>
              </a:ext>
            </a:extLst>
          </p:cNvPr>
          <p:cNvSpPr txBox="1"/>
          <p:nvPr/>
        </p:nvSpPr>
        <p:spPr>
          <a:xfrm>
            <a:off x="29903" y="7747308"/>
            <a:ext cx="2123658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Treasurer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Elisa Ines Fantino</a:t>
            </a: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Postdoctoral fellow, UQTR</a:t>
            </a:r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358B900C-56E4-4B2C-B227-F2D2B16CEFE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r="44678" b="30233"/>
          <a:stretch/>
        </p:blipFill>
        <p:spPr>
          <a:xfrm>
            <a:off x="6085119" y="7576640"/>
            <a:ext cx="1080000" cy="1080001"/>
          </a:xfrm>
          <a:prstGeom prst="ellipse">
            <a:avLst/>
          </a:prstGeom>
          <a:ln w="952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E97DC78C-68DE-4D6E-B5F8-B50EBDA1803D}"/>
              </a:ext>
            </a:extLst>
          </p:cNvPr>
          <p:cNvSpPr txBox="1"/>
          <p:nvPr/>
        </p:nvSpPr>
        <p:spPr>
          <a:xfrm>
            <a:off x="5790019" y="6820329"/>
            <a:ext cx="1670201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Secretary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Prabhjot Sanghera</a:t>
            </a:r>
            <a:endParaRPr lang="fr-CA" sz="1400" b="1" i="0" u="none" strike="noStrike" dirty="0">
              <a:ln w="3175">
                <a:noFill/>
              </a:ln>
              <a:effectLst/>
              <a:latin typeface="Calibri (Corps)"/>
            </a:endParaRPr>
          </a:p>
          <a:p>
            <a:pPr algn="ctr"/>
            <a:r>
              <a:rPr lang="fr-CA" sz="1400" b="1" dirty="0">
                <a:ln w="3175">
                  <a:noFill/>
                </a:ln>
                <a:latin typeface="Calibri (Corps)"/>
              </a:rPr>
              <a:t>PhD student, McGill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7CD18CF4-3915-42D2-90D9-93F11EFC567E}"/>
              </a:ext>
            </a:extLst>
          </p:cNvPr>
          <p:cNvSpPr txBox="1"/>
          <p:nvPr/>
        </p:nvSpPr>
        <p:spPr>
          <a:xfrm>
            <a:off x="3927560" y="7747308"/>
            <a:ext cx="1772601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Secretary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 (Corps)"/>
              </a:rPr>
              <a:t>Arnold William Tazon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PhD student, UQTR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7F685074-D785-4A72-865F-CFD4A8E450F1}"/>
              </a:ext>
            </a:extLst>
          </p:cNvPr>
          <p:cNvSpPr txBox="1"/>
          <p:nvPr/>
        </p:nvSpPr>
        <p:spPr>
          <a:xfrm>
            <a:off x="62000" y="9401747"/>
            <a:ext cx="2563036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 fontAlgn="ctr"/>
            <a:r>
              <a:rPr lang="fr-CA" sz="1400" b="1" dirty="0">
                <a:ln w="3175">
                  <a:noFill/>
                </a:ln>
                <a:latin typeface="Calibri (Corps)"/>
              </a:rPr>
              <a:t>Web developer</a:t>
            </a:r>
          </a:p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Karen Cristine Goncalves dos Santos</a:t>
            </a:r>
          </a:p>
          <a:p>
            <a:pPr algn="r"/>
            <a:r>
              <a:rPr lang="fr-CA" sz="1400" b="1" dirty="0">
                <a:ln w="3175">
                  <a:noFill/>
                </a:ln>
                <a:latin typeface="Calibri (Corps)"/>
              </a:rPr>
              <a:t>Postdoctoral fellow, UQTR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27B05EA3-CB36-49D4-91C3-398778542A85}"/>
              </a:ext>
            </a:extLst>
          </p:cNvPr>
          <p:cNvSpPr txBox="1"/>
          <p:nvPr/>
        </p:nvSpPr>
        <p:spPr>
          <a:xfrm>
            <a:off x="5404783" y="9509469"/>
            <a:ext cx="2359492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 (Corps)"/>
              </a:rPr>
              <a:t>Collaborator (VP networking)</a:t>
            </a:r>
          </a:p>
          <a:p>
            <a:r>
              <a:rPr lang="fr-CA" sz="1400" b="1" dirty="0">
                <a:ln w="3175">
                  <a:noFill/>
                </a:ln>
                <a:latin typeface="Calibri (Corps)"/>
              </a:rPr>
              <a:t>Théo Devèze</a:t>
            </a:r>
          </a:p>
          <a:p>
            <a:r>
              <a:rPr lang="fr-CA" sz="1400" b="1" dirty="0">
                <a:ln w="3175">
                  <a:noFill/>
                </a:ln>
                <a:latin typeface="Calibri (Corps)"/>
              </a:rPr>
              <a:t>PhD candidate, UQTR</a:t>
            </a:r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4EB531F6-D8AD-48B9-BCDE-D03D51EB0F1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912" y="2856853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84522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 66">
            <a:extLst>
              <a:ext uri="{FF2B5EF4-FFF2-40B4-BE49-F238E27FC236}">
                <a16:creationId xmlns:a16="http://schemas.microsoft.com/office/drawing/2014/main" id="{FCD6EB4C-E769-4005-BF55-17ADBDB92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816" y="5207140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4" name="ZoneTexte 63">
            <a:extLst>
              <a:ext uri="{FF2B5EF4-FFF2-40B4-BE49-F238E27FC236}">
                <a16:creationId xmlns:a16="http://schemas.microsoft.com/office/drawing/2014/main" id="{D4890740-66F5-4876-BFCA-EBDB5C7A33FD}"/>
              </a:ext>
            </a:extLst>
          </p:cNvPr>
          <p:cNvSpPr txBox="1"/>
          <p:nvPr/>
        </p:nvSpPr>
        <p:spPr>
          <a:xfrm>
            <a:off x="75876" y="9540247"/>
            <a:ext cx="2863733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 fontAlgn="ctr"/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Web developer</a:t>
            </a:r>
          </a:p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Karen Cristine Goncalves dos Santos</a:t>
            </a:r>
          </a:p>
          <a:p>
            <a:pPr algn="r"/>
            <a:r>
              <a:rPr lang="fr-CA" sz="1400" b="1" dirty="0">
                <a:ln w="3175">
                  <a:noFill/>
                </a:ln>
              </a:rPr>
              <a:t>Postdoctoral fellow, UQTR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0AA42E2-F7D1-4354-A861-4EFBEF0CE940}"/>
              </a:ext>
            </a:extLst>
          </p:cNvPr>
          <p:cNvSpPr txBox="1"/>
          <p:nvPr/>
        </p:nvSpPr>
        <p:spPr>
          <a:xfrm>
            <a:off x="350233" y="3098841"/>
            <a:ext cx="2348400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Présidente</a:t>
            </a:r>
            <a:endParaRPr lang="fr-CA" sz="1400" b="1" i="0" u="none" strike="noStrike" dirty="0">
              <a:ln w="3175">
                <a:noFill/>
              </a:ln>
              <a:effectLst/>
              <a:latin typeface="Arial" panose="020B0604020202020204" pitchFamily="34" charset="0"/>
            </a:endParaRPr>
          </a:p>
          <a:p>
            <a:pPr marL="0" algn="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Aracely Maribel Diaz Garza</a:t>
            </a:r>
            <a:endParaRPr lang="fr-CA" sz="1400" b="1" i="0" u="none" strike="noStrike" dirty="0">
              <a:ln w="3175">
                <a:noFill/>
              </a:ln>
              <a:effectLst/>
              <a:latin typeface="Arial" panose="020B0604020202020204" pitchFamily="34" charset="0"/>
            </a:endParaRPr>
          </a:p>
          <a:p>
            <a:pPr algn="r"/>
            <a:r>
              <a:rPr lang="fr-CA" sz="1400" b="1" dirty="0">
                <a:ln w="3175">
                  <a:noFill/>
                </a:ln>
              </a:rPr>
              <a:t>Candidate au doctorat, UQTR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DF36AEB-CF86-4E03-8143-B33438D71344}"/>
              </a:ext>
            </a:extLst>
          </p:cNvPr>
          <p:cNvSpPr txBox="1"/>
          <p:nvPr/>
        </p:nvSpPr>
        <p:spPr>
          <a:xfrm>
            <a:off x="5200799" y="3098841"/>
            <a:ext cx="2348400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Vice-Présidente</a:t>
            </a:r>
            <a:endParaRPr lang="fr-CA" sz="1400" b="1" i="0" u="none" strike="noStrike" dirty="0">
              <a:ln w="3175">
                <a:noFill/>
              </a:ln>
              <a:effectLst/>
              <a:latin typeface="Arial" panose="020B0604020202020204" pitchFamily="34" charset="0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Snehi Gazal</a:t>
            </a:r>
          </a:p>
          <a:p>
            <a:r>
              <a:rPr lang="fr-CA" sz="1400" b="1" dirty="0">
                <a:ln w="3175">
                  <a:noFill/>
                </a:ln>
              </a:rPr>
              <a:t>Candidate au doctorat, UQTR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104250C-55F9-4BAA-BF87-B6FE8EDAD283}"/>
              </a:ext>
            </a:extLst>
          </p:cNvPr>
          <p:cNvSpPr txBox="1"/>
          <p:nvPr/>
        </p:nvSpPr>
        <p:spPr>
          <a:xfrm>
            <a:off x="1828751" y="4403839"/>
            <a:ext cx="2348399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VP Communications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Arghavan Arjmandi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Candidate au doctorat, UQTR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90BE15F-D2A8-4124-A5A4-C8E914A5CA42}"/>
              </a:ext>
            </a:extLst>
          </p:cNvPr>
          <p:cNvSpPr txBox="1"/>
          <p:nvPr/>
        </p:nvSpPr>
        <p:spPr>
          <a:xfrm>
            <a:off x="7323" y="5565940"/>
            <a:ext cx="2292807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VP Communications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Valeria Parra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Étudiant à la Maitrise, UQTR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A486CF3-51B1-4FD2-BA1F-06C504202A4B}"/>
              </a:ext>
            </a:extLst>
          </p:cNvPr>
          <p:cNvSpPr txBox="1"/>
          <p:nvPr/>
        </p:nvSpPr>
        <p:spPr>
          <a:xfrm>
            <a:off x="5543908" y="4491800"/>
            <a:ext cx="2348399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VP Réseautage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Ayoub Bouhadada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Candidate au doctorat, UQTR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7013876-4DAD-4651-B780-9DB13ABEF27E}"/>
              </a:ext>
            </a:extLst>
          </p:cNvPr>
          <p:cNvSpPr txBox="1"/>
          <p:nvPr/>
        </p:nvSpPr>
        <p:spPr>
          <a:xfrm>
            <a:off x="3747467" y="5565940"/>
            <a:ext cx="2226122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VP Réseautage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Rohith Grandhi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Étudiant au doctorat, UQTR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74A7A89-50CD-4760-9D10-430D98C24264}"/>
              </a:ext>
            </a:extLst>
          </p:cNvPr>
          <p:cNvSpPr txBox="1"/>
          <p:nvPr/>
        </p:nvSpPr>
        <p:spPr>
          <a:xfrm>
            <a:off x="1701340" y="6770597"/>
            <a:ext cx="2310248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/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Trésori</a:t>
            </a: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ère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Charlotte Blasi</a:t>
            </a:r>
            <a:endParaRPr lang="fr-CA" sz="1400" b="1" i="0" u="none" strike="noStrike" dirty="0">
              <a:ln w="3175">
                <a:noFill/>
              </a:ln>
              <a:effectLst/>
              <a:latin typeface="Arial" panose="020B0604020202020204" pitchFamily="34" charset="0"/>
            </a:endParaRPr>
          </a:p>
          <a:p>
            <a:pPr algn="ctr"/>
            <a:r>
              <a:rPr lang="fr-CA" sz="1400" b="1" dirty="0">
                <a:ln w="3175">
                  <a:noFill/>
                </a:ln>
              </a:rPr>
              <a:t>Candidate au doctorat, UdeS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E97DC78C-68DE-4D6E-B5F8-B50EBDA1803D}"/>
              </a:ext>
            </a:extLst>
          </p:cNvPr>
          <p:cNvSpPr txBox="1"/>
          <p:nvPr/>
        </p:nvSpPr>
        <p:spPr>
          <a:xfrm>
            <a:off x="5436519" y="6797022"/>
            <a:ext cx="2280945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Secrétaire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Prabhjot Sanghera</a:t>
            </a:r>
            <a:endParaRPr lang="fr-CA" sz="1400" b="1" i="0" u="none" strike="noStrike" dirty="0">
              <a:ln w="3175">
                <a:noFill/>
              </a:ln>
              <a:effectLst/>
              <a:latin typeface="Arial" panose="020B0604020202020204" pitchFamily="34" charset="0"/>
            </a:endParaRPr>
          </a:p>
          <a:p>
            <a:pPr algn="ctr"/>
            <a:r>
              <a:rPr lang="fr-CA" sz="1400" b="1" dirty="0">
                <a:ln w="3175">
                  <a:noFill/>
                </a:ln>
              </a:rPr>
              <a:t>Étudiant au doctorat, McGill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7CD18CF4-3915-42D2-90D9-93F11EFC567E}"/>
              </a:ext>
            </a:extLst>
          </p:cNvPr>
          <p:cNvSpPr txBox="1"/>
          <p:nvPr/>
        </p:nvSpPr>
        <p:spPr>
          <a:xfrm>
            <a:off x="3638808" y="8021467"/>
            <a:ext cx="2226122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Secrétaire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Arnold William Tazon</a:t>
            </a: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</a:rPr>
              <a:t>Étudiant au doctorat, UQTR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27B05EA3-CB36-49D4-91C3-398778542A85}"/>
              </a:ext>
            </a:extLst>
          </p:cNvPr>
          <p:cNvSpPr txBox="1"/>
          <p:nvPr/>
        </p:nvSpPr>
        <p:spPr>
          <a:xfrm>
            <a:off x="5400872" y="9507966"/>
            <a:ext cx="2437206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fontAlgn="ctr">
              <a:spcBef>
                <a:spcPts val="0"/>
              </a:spcBef>
              <a:spcAft>
                <a:spcPts val="0"/>
              </a:spcAft>
            </a:pP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Collaborateur (VP Réseautage)</a:t>
            </a:r>
          </a:p>
          <a:p>
            <a:r>
              <a:rPr lang="fr-CA" sz="1400" b="1" dirty="0">
                <a:ln w="3175">
                  <a:noFill/>
                </a:ln>
              </a:rPr>
              <a:t>Théo Devèze</a:t>
            </a:r>
          </a:p>
          <a:p>
            <a:r>
              <a:rPr lang="fr-CA" sz="1400" b="1" dirty="0">
                <a:ln w="3175">
                  <a:noFill/>
                </a:ln>
              </a:rPr>
              <a:t>Candidate au doctorat, UQTR</a:t>
            </a:r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5D66E828-4938-4620-BCF8-81000A4887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" t="29308" r="58804" b="40115"/>
          <a:stretch/>
        </p:blipFill>
        <p:spPr>
          <a:xfrm>
            <a:off x="4273860" y="6812539"/>
            <a:ext cx="1080000" cy="1080315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C2FD4DCF-C9A6-4D55-A775-9AA5AD72D3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422" r="-574" b="3571"/>
          <a:stretch/>
        </p:blipFill>
        <p:spPr>
          <a:xfrm>
            <a:off x="4379381" y="4433715"/>
            <a:ext cx="1080000" cy="1079999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5" name="Image 44">
            <a:extLst>
              <a:ext uri="{FF2B5EF4-FFF2-40B4-BE49-F238E27FC236}">
                <a16:creationId xmlns:a16="http://schemas.microsoft.com/office/drawing/2014/main" id="{712E05F0-DF62-4FE8-B095-713462DD5C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161" y="5200224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A3132E73-ECCC-40CD-80FD-AA722FDE61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44" y="6812144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73FB4B4B-C52C-4839-B0CD-FB13F486B5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783" y="9338801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437D07D3-3E33-4F95-BEF6-ABBC42368E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28" y="4337203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7B48FE8A-5BFA-4F35-B372-8D34339537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263" y="2856853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D42150CB-960B-4D72-8A97-C7A2CA334F4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149" y="9338801"/>
            <a:ext cx="1080000" cy="1080000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C9F4D274-9AD7-4813-AE4B-ED603F0304B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r="44678" b="30233"/>
          <a:stretch/>
        </p:blipFill>
        <p:spPr>
          <a:xfrm>
            <a:off x="2354464" y="7576640"/>
            <a:ext cx="1080000" cy="1080001"/>
          </a:xfrm>
          <a:prstGeom prst="ellipse">
            <a:avLst/>
          </a:prstGeom>
          <a:ln w="952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0" name="ZoneTexte 59">
            <a:extLst>
              <a:ext uri="{FF2B5EF4-FFF2-40B4-BE49-F238E27FC236}">
                <a16:creationId xmlns:a16="http://schemas.microsoft.com/office/drawing/2014/main" id="{492D5F4B-58A0-46F1-B902-A4FD2E1CEA4A}"/>
              </a:ext>
            </a:extLst>
          </p:cNvPr>
          <p:cNvSpPr txBox="1"/>
          <p:nvPr/>
        </p:nvSpPr>
        <p:spPr>
          <a:xfrm>
            <a:off x="29903" y="7917977"/>
            <a:ext cx="2123658" cy="7386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Trésori</a:t>
            </a:r>
            <a:r>
              <a:rPr lang="fr-CA" sz="1400" b="1" dirty="0">
                <a:ln w="3175">
                  <a:noFill/>
                </a:ln>
                <a:latin typeface="Calibri" panose="020F0502020204030204" pitchFamily="34" charset="0"/>
              </a:rPr>
              <a:t>ère</a:t>
            </a:r>
            <a:endParaRPr lang="fr-CA" sz="1400" b="1" i="0" u="none" strike="noStrike" kern="1200" dirty="0">
              <a:ln w="3175">
                <a:noFill/>
              </a:ln>
              <a:effectLst/>
              <a:latin typeface="Calibri" panose="020F0502020204030204" pitchFamily="34" charset="0"/>
            </a:endParaRPr>
          </a:p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fr-CA" sz="1400" b="1" i="0" u="none" strike="noStrike" kern="1200" dirty="0">
                <a:ln w="3175">
                  <a:noFill/>
                </a:ln>
                <a:effectLst/>
                <a:latin typeface="Calibri" panose="020F0502020204030204" pitchFamily="34" charset="0"/>
              </a:rPr>
              <a:t>Elisa Ines Fantino</a:t>
            </a:r>
          </a:p>
          <a:p>
            <a:pPr algn="ctr"/>
            <a:r>
              <a:rPr lang="fr-CA" sz="1400" b="1" dirty="0">
                <a:ln w="3175">
                  <a:noFill/>
                </a:ln>
              </a:rPr>
              <a:t>Postdoctoral fellow, UQTR</a:t>
            </a: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1DE4B12A-5A39-4759-B12D-E1629001DFD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r="44678" b="30233"/>
          <a:stretch/>
        </p:blipFill>
        <p:spPr>
          <a:xfrm>
            <a:off x="6085119" y="7576640"/>
            <a:ext cx="1080000" cy="1080001"/>
          </a:xfrm>
          <a:prstGeom prst="ellipse">
            <a:avLst/>
          </a:prstGeom>
          <a:ln w="952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F90DBE3F-A827-4DBD-AD55-BDA3832AEF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629" y="2856853"/>
            <a:ext cx="1080000" cy="1080000"/>
          </a:xfrm>
          <a:prstGeom prst="ellipse">
            <a:avLst/>
          </a:prstGeom>
          <a:ln w="6350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39F672F-6D27-4590-9C6D-36913EA4298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19" y="125084"/>
            <a:ext cx="5976000" cy="2316713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5AA3259-3B58-4930-BB7B-717DF3D1691B}"/>
              </a:ext>
            </a:extLst>
          </p:cNvPr>
          <p:cNvSpPr txBox="1"/>
          <p:nvPr/>
        </p:nvSpPr>
        <p:spPr>
          <a:xfrm>
            <a:off x="3027866" y="186473"/>
            <a:ext cx="787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000" b="1" dirty="0">
                <a:solidFill>
                  <a:schemeClr val="bg1"/>
                </a:solidFill>
                <a:latin typeface="Trebuchet MS" panose="020B06030202020202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0552665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213</Words>
  <Application>Microsoft Office PowerPoint</Application>
  <PresentationFormat>Personnalisé</PresentationFormat>
  <Paragraphs>74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(Corps)</vt:lpstr>
      <vt:lpstr>Calibri Light</vt:lpstr>
      <vt:lpstr>Trebuchet MS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Bibliotheque</dc:creator>
  <cp:lastModifiedBy>Bibliotheque</cp:lastModifiedBy>
  <cp:revision>17</cp:revision>
  <dcterms:created xsi:type="dcterms:W3CDTF">2023-05-12T15:01:11Z</dcterms:created>
  <dcterms:modified xsi:type="dcterms:W3CDTF">2023-05-12T20:58:42Z</dcterms:modified>
</cp:coreProperties>
</file>

<file path=docProps/thumbnail.jpeg>
</file>